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CC66"/>
    <a:srgbClr val="990099"/>
    <a:srgbClr val="CC0099"/>
    <a:srgbClr val="FE9202"/>
    <a:srgbClr val="6C1A00"/>
    <a:srgbClr val="00AACC"/>
    <a:srgbClr val="5EEC3C"/>
    <a:srgbClr val="1D3A00"/>
    <a:srgbClr val="0032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71" autoAdjust="0"/>
    <p:restoredTop sz="94660"/>
  </p:normalViewPr>
  <p:slideViewPr>
    <p:cSldViewPr>
      <p:cViewPr varScale="1">
        <p:scale>
          <a:sx n="91" d="100"/>
          <a:sy n="91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8D531-B902-499A-847E-6FBCBC3131E5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F16D-E70B-4FAA-8F8B-D9ECE0DAE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8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97405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571750"/>
            <a:ext cx="7940481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26005C90-ED64-4253-A15A-9B03AF885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27E6E7-689E-4538-BDA0-3E8CAA5893F7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3950"/>
            <a:ext cx="449580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9950"/>
            <a:ext cx="3657600" cy="17335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Metwally Rashad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Image Scanners</a:t>
            </a:r>
          </a:p>
          <a:p>
            <a:r>
              <a:rPr lang="en-US" sz="2200" dirty="0" smtClean="0"/>
              <a:t>Drawings, graphs, photographs, or text can be stored for computer processing with an image scanner by passing an optical scanning mechanism over the information to be stored.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9/20</a:t>
            </a:r>
            <a:endParaRPr lang="en-US" sz="1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857500"/>
            <a:ext cx="3981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Touch Panels</a:t>
            </a:r>
          </a:p>
          <a:p>
            <a:r>
              <a:rPr lang="en-US" sz="2200" b="1" dirty="0" smtClean="0"/>
              <a:t>Touch panels </a:t>
            </a:r>
            <a:r>
              <a:rPr lang="en-US" sz="2200" dirty="0" smtClean="0"/>
              <a:t>allow displayed objects </a:t>
            </a:r>
          </a:p>
          <a:p>
            <a:pPr>
              <a:buNone/>
            </a:pPr>
            <a:r>
              <a:rPr lang="en-US" sz="2200" dirty="0" smtClean="0"/>
              <a:t>     or screen positions to be selected with</a:t>
            </a:r>
          </a:p>
          <a:p>
            <a:pPr>
              <a:buNone/>
            </a:pPr>
            <a:r>
              <a:rPr lang="en-US" sz="2200" dirty="0" smtClean="0"/>
              <a:t>     the touch of a finger.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10/20</a:t>
            </a:r>
            <a:endParaRPr lang="en-US" sz="1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428750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Light Pens</a:t>
            </a:r>
          </a:p>
          <a:p>
            <a:r>
              <a:rPr lang="en-US" sz="2200" b="1" dirty="0" smtClean="0"/>
              <a:t>Light pens </a:t>
            </a:r>
            <a:r>
              <a:rPr lang="en-US" sz="2200" dirty="0" smtClean="0"/>
              <a:t>are pencil-shaped devices are used</a:t>
            </a:r>
          </a:p>
          <a:p>
            <a:pPr>
              <a:buNone/>
            </a:pPr>
            <a:r>
              <a:rPr lang="en-US" sz="2200" dirty="0" smtClean="0"/>
              <a:t>      to select screen positions by detecting the </a:t>
            </a:r>
          </a:p>
          <a:p>
            <a:pPr>
              <a:buNone/>
            </a:pPr>
            <a:r>
              <a:rPr lang="en-US" sz="2200" dirty="0" smtClean="0"/>
              <a:t>     light coming from points on the CRT screen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11/20</a:t>
            </a:r>
            <a:endParaRPr lang="en-US" sz="1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28750"/>
            <a:ext cx="35052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Voice Systems</a:t>
            </a:r>
          </a:p>
          <a:p>
            <a:r>
              <a:rPr lang="en-US" sz="2200" b="1" dirty="0" smtClean="0"/>
              <a:t>Speech recognizers </a:t>
            </a:r>
            <a:r>
              <a:rPr lang="en-US" sz="2200" dirty="0" smtClean="0"/>
              <a:t>are used with some graphics</a:t>
            </a:r>
          </a:p>
          <a:p>
            <a:pPr>
              <a:buNone/>
            </a:pPr>
            <a:r>
              <a:rPr lang="en-US" sz="2200" dirty="0" smtClean="0"/>
              <a:t>     workstations as input devices for voice commands.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voice system </a:t>
            </a:r>
            <a:r>
              <a:rPr lang="en-US" sz="2200" dirty="0" smtClean="0"/>
              <a:t>input can be used to initiate </a:t>
            </a:r>
          </a:p>
          <a:p>
            <a:pPr>
              <a:buNone/>
            </a:pPr>
            <a:r>
              <a:rPr lang="en-US" sz="2200" dirty="0" smtClean="0"/>
              <a:t>      graphics operations or to enter data. These systems</a:t>
            </a:r>
          </a:p>
          <a:p>
            <a:pPr>
              <a:buNone/>
            </a:pPr>
            <a:r>
              <a:rPr lang="en-US" sz="2200" dirty="0" smtClean="0"/>
              <a:t>     operate by matching an input against a predefined </a:t>
            </a:r>
          </a:p>
          <a:p>
            <a:pPr>
              <a:buNone/>
            </a:pPr>
            <a:r>
              <a:rPr lang="en-US" sz="2200" dirty="0" smtClean="0"/>
              <a:t>     dictionary of words and phrases</a:t>
            </a:r>
            <a:r>
              <a:rPr lang="en-US" sz="2400" dirty="0" smtClean="0"/>
              <a:t>.</a:t>
            </a:r>
            <a:endParaRPr lang="en-US" sz="22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12/20</a:t>
            </a:r>
            <a:endParaRPr lang="en-US" sz="1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04950"/>
            <a:ext cx="2743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4488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dirty="0" smtClean="0"/>
              <a:t>• Refresh Cathode-Ray Tubes</a:t>
            </a:r>
          </a:p>
          <a:p>
            <a:pPr>
              <a:buNone/>
            </a:pPr>
            <a:r>
              <a:rPr lang="en-US" sz="2700" dirty="0" smtClean="0"/>
              <a:t>• Raster-Scan Displays</a:t>
            </a:r>
          </a:p>
          <a:p>
            <a:pPr>
              <a:buNone/>
            </a:pPr>
            <a:r>
              <a:rPr lang="en-US" sz="2700" dirty="0" smtClean="0"/>
              <a:t>• Random-Scan Displays</a:t>
            </a:r>
          </a:p>
          <a:p>
            <a:pPr>
              <a:buNone/>
            </a:pPr>
            <a:r>
              <a:rPr lang="en-US" sz="2700" dirty="0" smtClean="0"/>
              <a:t>• Color CRT Monitors</a:t>
            </a:r>
          </a:p>
          <a:p>
            <a:pPr>
              <a:buNone/>
            </a:pPr>
            <a:r>
              <a:rPr lang="en-US" sz="2700" dirty="0" smtClean="0"/>
              <a:t>• Flat-Panel Displays</a:t>
            </a:r>
          </a:p>
          <a:p>
            <a:pPr>
              <a:buNone/>
            </a:pPr>
            <a:r>
              <a:rPr lang="en-US" sz="2700" dirty="0" smtClean="0"/>
              <a:t>• Three-Dimensional, Virtual Reality, Augmented Reality displays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13/20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40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primary output device in a graphics system is a </a:t>
            </a:r>
            <a:r>
              <a:rPr lang="en-US" sz="2400" dirty="0" smtClean="0"/>
              <a:t>video monitor.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operation of most video monitors was based on the standard</a:t>
            </a:r>
          </a:p>
          <a:p>
            <a:pPr>
              <a:buNone/>
            </a:pPr>
            <a:r>
              <a:rPr lang="en-US" sz="2400" b="1" dirty="0" smtClean="0"/>
              <a:t>     cathode-ray </a:t>
            </a:r>
            <a:r>
              <a:rPr lang="en-US" sz="2400" b="1" dirty="0" smtClean="0"/>
              <a:t>tube (CRT) </a:t>
            </a:r>
            <a:r>
              <a:rPr lang="en-US" sz="2400" dirty="0" smtClean="0"/>
              <a:t>design, but several other technologies exist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recent years</a:t>
            </a:r>
            <a:r>
              <a:rPr lang="en-US" sz="2400" dirty="0" smtClean="0"/>
              <a:t>, </a:t>
            </a:r>
            <a:r>
              <a:rPr lang="en-US" sz="2400" b="1" dirty="0" smtClean="0"/>
              <a:t>flat-panel displays </a:t>
            </a:r>
            <a:r>
              <a:rPr lang="en-US" sz="2400" dirty="0" smtClean="0"/>
              <a:t>have become significantly more popular due to their r</a:t>
            </a:r>
            <a:r>
              <a:rPr lang="en-US" sz="2400" dirty="0" smtClean="0"/>
              <a:t>educed </a:t>
            </a:r>
            <a:r>
              <a:rPr lang="en-US" sz="2400" dirty="0" smtClean="0"/>
              <a:t>power consumption and thinner designs.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34401" y="4897279"/>
            <a:ext cx="60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14/20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Refresh Cathode-Ray </a:t>
            </a:r>
            <a:r>
              <a:rPr lang="en-US" sz="2700" b="1" dirty="0" smtClean="0">
                <a:solidFill>
                  <a:srgbClr val="FF0000"/>
                </a:solidFill>
              </a:rPr>
              <a:t>Tubes (CRT)</a:t>
            </a:r>
            <a:endParaRPr lang="en-US" sz="27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15/20</a:t>
            </a:r>
            <a:endParaRPr lang="en-US" sz="1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3835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995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5949"/>
            <a:ext cx="46482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Raster-Scan </a:t>
            </a:r>
            <a:r>
              <a:rPr lang="en-US" sz="2700" b="1" dirty="0" smtClean="0">
                <a:solidFill>
                  <a:srgbClr val="FF0000"/>
                </a:solidFill>
              </a:rPr>
              <a:t>Displays</a:t>
            </a:r>
          </a:p>
          <a:p>
            <a:pPr>
              <a:buNone/>
            </a:pPr>
            <a:r>
              <a:rPr lang="en-US" sz="2400" dirty="0" smtClean="0"/>
              <a:t>The most common type of graphics monitor employing a CRT is </a:t>
            </a:r>
            <a:r>
              <a:rPr lang="en-US" sz="2400" dirty="0" smtClean="0"/>
              <a:t>the</a:t>
            </a:r>
          </a:p>
          <a:p>
            <a:pPr>
              <a:buNone/>
            </a:pPr>
            <a:r>
              <a:rPr lang="en-US" sz="2400" dirty="0" smtClean="0"/>
              <a:t>raster-scan display</a:t>
            </a:r>
            <a:r>
              <a:rPr lang="en-US" sz="2400" dirty="0" smtClean="0"/>
              <a:t>, based on television technology.</a:t>
            </a:r>
            <a:endParaRPr lang="en-US" sz="24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16/20</a:t>
            </a:r>
            <a:endParaRPr lang="en-US" sz="1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6550"/>
            <a:ext cx="6858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Random-Scan </a:t>
            </a:r>
            <a:r>
              <a:rPr lang="en-US" sz="2700" b="1" dirty="0" smtClean="0">
                <a:solidFill>
                  <a:srgbClr val="FF0000"/>
                </a:solidFill>
              </a:rPr>
              <a:t>Displays</a:t>
            </a:r>
          </a:p>
          <a:p>
            <a:r>
              <a:rPr lang="en-US" sz="2400" dirty="0" smtClean="0"/>
              <a:t>When operated as a random-scan display unit, a CRT has </a:t>
            </a:r>
            <a:r>
              <a:rPr lang="en-US" sz="2400" dirty="0" smtClean="0"/>
              <a:t>the </a:t>
            </a:r>
            <a:r>
              <a:rPr lang="en-US" sz="2400" dirty="0" smtClean="0"/>
              <a:t>electron beam directed only to those parts of the screen where a picture is to be displayed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 random-scan system </a:t>
            </a:r>
            <a:r>
              <a:rPr lang="en-US" sz="2400" dirty="0" smtClean="0"/>
              <a:t>draws </a:t>
            </a:r>
            <a:r>
              <a:rPr lang="en-US" sz="2400" dirty="0" smtClean="0"/>
              <a:t>the</a:t>
            </a:r>
          </a:p>
          <a:p>
            <a:pPr>
              <a:buNone/>
            </a:pPr>
            <a:r>
              <a:rPr lang="en-US" sz="2400" dirty="0" smtClean="0"/>
              <a:t>     component </a:t>
            </a:r>
            <a:r>
              <a:rPr lang="en-US" sz="2400" dirty="0" smtClean="0"/>
              <a:t>lines of an object in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any specified </a:t>
            </a:r>
            <a:r>
              <a:rPr lang="en-US" sz="2400" dirty="0" smtClean="0"/>
              <a:t>order.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0" y="4897279"/>
            <a:ext cx="533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17/20</a:t>
            </a:r>
            <a:endParaRPr lang="en-US" sz="1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95550"/>
            <a:ext cx="4343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Color CRT </a:t>
            </a:r>
            <a:r>
              <a:rPr lang="en-US" sz="2700" b="1" dirty="0" smtClean="0">
                <a:solidFill>
                  <a:srgbClr val="FF0000"/>
                </a:solidFill>
              </a:rPr>
              <a:t>Monitors</a:t>
            </a:r>
          </a:p>
          <a:p>
            <a:r>
              <a:rPr lang="en-US" sz="2400" dirty="0" smtClean="0"/>
              <a:t>A CRT monitor displays color </a:t>
            </a:r>
            <a:r>
              <a:rPr lang="en-US" sz="2400" dirty="0" smtClean="0"/>
              <a:t>pictures by </a:t>
            </a:r>
            <a:r>
              <a:rPr lang="en-US" sz="2400" dirty="0" smtClean="0"/>
              <a:t>using a combination of </a:t>
            </a:r>
            <a:r>
              <a:rPr lang="en-US" sz="2400" dirty="0" smtClean="0"/>
              <a:t>phosphors that </a:t>
            </a:r>
            <a:r>
              <a:rPr lang="en-US" sz="2400" dirty="0" smtClean="0"/>
              <a:t>emit different-colored light. </a:t>
            </a:r>
            <a:endParaRPr lang="en-US" sz="24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0" y="4897279"/>
            <a:ext cx="533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18/20</a:t>
            </a:r>
            <a:endParaRPr lang="en-US" sz="1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24150"/>
            <a:ext cx="4648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Chapter 1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6000" dirty="0" smtClean="0"/>
              <a:t>Computer Graphics</a:t>
            </a:r>
          </a:p>
          <a:p>
            <a:pPr algn="ctr">
              <a:buNone/>
            </a:pPr>
            <a:r>
              <a:rPr lang="en-US" sz="3600" dirty="0" smtClean="0"/>
              <a:t>                             </a:t>
            </a:r>
            <a:r>
              <a:rPr lang="en-US" sz="3600" dirty="0" smtClean="0"/>
              <a:t>Input </a:t>
            </a:r>
            <a:r>
              <a:rPr lang="en-US" sz="3600" dirty="0" smtClean="0"/>
              <a:t>and Video </a:t>
            </a:r>
            <a:r>
              <a:rPr lang="en-US" sz="3600" dirty="0" smtClean="0"/>
              <a:t>Display </a:t>
            </a:r>
            <a:r>
              <a:rPr lang="en-US" sz="3600" dirty="0" smtClean="0"/>
              <a:t>Devices</a:t>
            </a:r>
            <a:endParaRPr lang="en-US" sz="36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1/20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Flat-Panel </a:t>
            </a:r>
            <a:r>
              <a:rPr lang="en-US" sz="2700" b="1" dirty="0" smtClean="0">
                <a:solidFill>
                  <a:srgbClr val="FF0000"/>
                </a:solidFill>
              </a:rPr>
              <a:t>Displays</a:t>
            </a:r>
          </a:p>
          <a:p>
            <a:r>
              <a:rPr lang="en-US" sz="2400" dirty="0" smtClean="0"/>
              <a:t>The term </a:t>
            </a:r>
            <a:r>
              <a:rPr lang="en-US" sz="2400" dirty="0" smtClean="0"/>
              <a:t>flat-panel display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refers </a:t>
            </a:r>
            <a:r>
              <a:rPr lang="en-US" sz="2400" dirty="0" smtClean="0"/>
              <a:t>to a class of video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devices </a:t>
            </a:r>
            <a:r>
              <a:rPr lang="en-US" sz="2400" dirty="0" smtClean="0"/>
              <a:t>that have </a:t>
            </a:r>
            <a:r>
              <a:rPr lang="en-US" sz="2400" dirty="0" smtClean="0"/>
              <a:t>reduced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volume, weight, </a:t>
            </a:r>
            <a:r>
              <a:rPr lang="en-US" sz="2400" dirty="0" smtClean="0"/>
              <a:t>and power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requirements </a:t>
            </a:r>
            <a:r>
              <a:rPr lang="en-US" sz="2400" dirty="0" smtClean="0"/>
              <a:t>compared </a:t>
            </a:r>
            <a:r>
              <a:rPr lang="en-US" sz="2400" dirty="0" smtClean="0"/>
              <a:t>to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a CRT.</a:t>
            </a:r>
            <a:endParaRPr lang="en-US" sz="27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0" y="4897279"/>
            <a:ext cx="533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19/20</a:t>
            </a:r>
            <a:endParaRPr lang="en-US" sz="1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0495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Video Display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296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Three-Dimensional, Virtual Reality, Augmented Reality displays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10601" y="4897279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20/20</a:t>
            </a:r>
            <a:endParaRPr lang="en-US" sz="1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5"/>
            <a:ext cx="3581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038350"/>
            <a:ext cx="3038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2114550"/>
            <a:ext cx="2676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eg\Desktop\piping-training-coursehow-to-be-an-expert-in-pipe-fittings-for-oil-gas-career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5"/>
            <a:ext cx="9144000" cy="5144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• Keyboards, Button Boxes, and Dials</a:t>
            </a:r>
          </a:p>
          <a:p>
            <a:pPr>
              <a:buNone/>
            </a:pPr>
            <a:r>
              <a:rPr lang="en-US" dirty="0" smtClean="0"/>
              <a:t>• Mouse Devices</a:t>
            </a:r>
          </a:p>
          <a:p>
            <a:pPr>
              <a:buNone/>
            </a:pPr>
            <a:r>
              <a:rPr lang="en-US" dirty="0" smtClean="0"/>
              <a:t>• Trackballs and </a:t>
            </a:r>
            <a:r>
              <a:rPr lang="en-US" dirty="0" err="1" smtClean="0"/>
              <a:t>Spaceballs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Joysticks</a:t>
            </a:r>
          </a:p>
          <a:p>
            <a:pPr>
              <a:buNone/>
            </a:pPr>
            <a:r>
              <a:rPr lang="en-US" dirty="0" smtClean="0"/>
              <a:t>• Data Gloves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Digitisers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Image Scanners</a:t>
            </a:r>
          </a:p>
          <a:p>
            <a:pPr>
              <a:buNone/>
            </a:pPr>
            <a:r>
              <a:rPr lang="en-US" dirty="0" smtClean="0"/>
              <a:t>• Touch Panels</a:t>
            </a:r>
          </a:p>
          <a:p>
            <a:pPr>
              <a:buNone/>
            </a:pPr>
            <a:r>
              <a:rPr lang="en-US" dirty="0" smtClean="0"/>
              <a:t>• Light Pens</a:t>
            </a:r>
          </a:p>
          <a:p>
            <a:pPr>
              <a:buNone/>
            </a:pPr>
            <a:r>
              <a:rPr lang="en-US" dirty="0" smtClean="0"/>
              <a:t>• Voice Systems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2/20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Keyboards, Button Boxes, and Dials</a:t>
            </a:r>
          </a:p>
          <a:p>
            <a:r>
              <a:rPr lang="en-US" sz="2000" dirty="0" smtClean="0"/>
              <a:t>An alphanumeric keyboard on a graphics system is used primarily as a device for entering text strings, issuing certain commands, and selecting menu options.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000" dirty="0" smtClean="0"/>
              <a:t>Input to a graphics application may come from a set </a:t>
            </a:r>
          </a:p>
          <a:p>
            <a:pPr>
              <a:buNone/>
            </a:pPr>
            <a:r>
              <a:rPr lang="en-US" sz="2000" dirty="0" smtClean="0"/>
              <a:t>      of buttons, dials, or switches that select data values </a:t>
            </a:r>
          </a:p>
          <a:p>
            <a:pPr>
              <a:buNone/>
            </a:pPr>
            <a:r>
              <a:rPr lang="en-US" sz="2000" dirty="0" smtClean="0"/>
              <a:t>      or customized graphics operations.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3/20</a:t>
            </a:r>
            <a:endParaRPr lang="en-US" sz="1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95550"/>
            <a:ext cx="3200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Mouse Devices</a:t>
            </a:r>
          </a:p>
          <a:p>
            <a:r>
              <a:rPr lang="en-US" sz="2000" dirty="0" smtClean="0"/>
              <a:t>A</a:t>
            </a:r>
            <a:r>
              <a:rPr lang="en-US" sz="2000" b="1" dirty="0" smtClean="0"/>
              <a:t> mouse </a:t>
            </a:r>
            <a:r>
              <a:rPr lang="en-US" sz="2000" dirty="0" smtClean="0"/>
              <a:t>is a small handheld unit that is usually moved around on a flat surface to position the screen cursor.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One or more buttons on the top of the mouse provide</a:t>
            </a:r>
          </a:p>
          <a:p>
            <a:pPr>
              <a:buNone/>
            </a:pPr>
            <a:r>
              <a:rPr lang="en-US" sz="2000" dirty="0" smtClean="0"/>
              <a:t>      a mechanism for communicating selection information to </a:t>
            </a:r>
          </a:p>
          <a:p>
            <a:pPr>
              <a:buNone/>
            </a:pPr>
            <a:r>
              <a:rPr lang="en-US" sz="2000" dirty="0" smtClean="0"/>
              <a:t>      the computer; wheels or rollers on the bottom of the </a:t>
            </a:r>
          </a:p>
          <a:p>
            <a:pPr>
              <a:buNone/>
            </a:pPr>
            <a:r>
              <a:rPr lang="en-US" sz="2000" dirty="0" smtClean="0"/>
              <a:t>      mouse can be used to record the amount and direction of </a:t>
            </a:r>
          </a:p>
          <a:p>
            <a:pPr>
              <a:buNone/>
            </a:pPr>
            <a:r>
              <a:rPr lang="en-US" sz="2000" dirty="0" smtClean="0"/>
              <a:t>      movement.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4/20</a:t>
            </a:r>
            <a:endParaRPr lang="en-US" sz="1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2505075"/>
            <a:ext cx="25765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Trackballs and </a:t>
            </a:r>
            <a:r>
              <a:rPr lang="en-US" b="1" dirty="0" err="1" smtClean="0">
                <a:solidFill>
                  <a:srgbClr val="FF0000"/>
                </a:solidFill>
              </a:rPr>
              <a:t>Spaceballs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A</a:t>
            </a:r>
            <a:r>
              <a:rPr lang="en-US" sz="2000" b="1" dirty="0" smtClean="0"/>
              <a:t> trackball </a:t>
            </a:r>
            <a:r>
              <a:rPr lang="en-US" sz="2000" dirty="0" smtClean="0"/>
              <a:t>is a ball device that can be rotated with </a:t>
            </a:r>
          </a:p>
          <a:p>
            <a:pPr>
              <a:buNone/>
            </a:pPr>
            <a:r>
              <a:rPr lang="en-US" sz="2000" dirty="0" smtClean="0"/>
              <a:t>      the fingers or palm of the hand to produce screen-cursor </a:t>
            </a:r>
          </a:p>
          <a:p>
            <a:pPr>
              <a:buNone/>
            </a:pPr>
            <a:r>
              <a:rPr lang="en-US" sz="2000" dirty="0" smtClean="0"/>
              <a:t>      movement.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An extension of the two-dimensional trackball </a:t>
            </a:r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      concept is the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spaceball</a:t>
            </a:r>
            <a:r>
              <a:rPr lang="en-US" sz="2000" dirty="0" smtClean="0"/>
              <a:t>, which provides six degrees </a:t>
            </a:r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      of freedom. Unlike the trackball, a </a:t>
            </a:r>
            <a:r>
              <a:rPr lang="en-US" sz="2000" dirty="0" err="1" smtClean="0"/>
              <a:t>spaceball</a:t>
            </a:r>
            <a:r>
              <a:rPr lang="en-US" sz="2000" dirty="0" smtClean="0"/>
              <a:t> does not </a:t>
            </a:r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     actually move.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5/20</a:t>
            </a:r>
            <a:endParaRPr lang="en-US" sz="1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200149"/>
            <a:ext cx="26670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105150"/>
            <a:ext cx="3200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Joysticks</a:t>
            </a:r>
          </a:p>
          <a:p>
            <a:r>
              <a:rPr lang="en-US" sz="2000" dirty="0" smtClean="0"/>
              <a:t>Another positioning device is the </a:t>
            </a:r>
            <a:r>
              <a:rPr lang="en-US" sz="2000" b="1" dirty="0" smtClean="0"/>
              <a:t>joystick</a:t>
            </a:r>
            <a:r>
              <a:rPr lang="en-US" sz="2000" dirty="0" smtClean="0"/>
              <a:t>, which </a:t>
            </a:r>
          </a:p>
          <a:p>
            <a:pPr>
              <a:buNone/>
            </a:pPr>
            <a:r>
              <a:rPr lang="en-US" sz="2000" dirty="0" smtClean="0"/>
              <a:t>      consists of a small, vertical lever (called the stick) </a:t>
            </a:r>
          </a:p>
          <a:p>
            <a:pPr>
              <a:buNone/>
            </a:pPr>
            <a:r>
              <a:rPr lang="en-US" sz="2000" dirty="0" smtClean="0"/>
              <a:t>      mounted on a base.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We use the joystick to steer the screen </a:t>
            </a:r>
          </a:p>
          <a:p>
            <a:pPr>
              <a:buNone/>
            </a:pPr>
            <a:r>
              <a:rPr lang="en-US" sz="2000" dirty="0" smtClean="0"/>
              <a:t>      cursor around. Most joysticks select screen </a:t>
            </a:r>
          </a:p>
          <a:p>
            <a:pPr>
              <a:buNone/>
            </a:pPr>
            <a:r>
              <a:rPr lang="en-US" sz="2000" dirty="0" smtClean="0"/>
              <a:t>      positions with actual stick movement; </a:t>
            </a:r>
          </a:p>
          <a:p>
            <a:pPr>
              <a:buNone/>
            </a:pPr>
            <a:r>
              <a:rPr lang="en-US" sz="2000" dirty="0" smtClean="0"/>
              <a:t>      others respond to pressure on the stick.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6/20</a:t>
            </a:r>
            <a:endParaRPr lang="en-US" sz="1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1352550"/>
            <a:ext cx="338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429000"/>
          </a:xfrm>
        </p:spPr>
        <p:txBody>
          <a:bodyPr>
            <a:normAutofit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Data Gloves</a:t>
            </a:r>
          </a:p>
          <a:p>
            <a:r>
              <a:rPr lang="en-US" sz="2000" b="1" dirty="0" smtClean="0"/>
              <a:t>Data glove </a:t>
            </a:r>
            <a:r>
              <a:rPr lang="en-US" sz="2000" dirty="0" smtClean="0"/>
              <a:t>is a device that fits over the user’s hand  and can be used to grasp    a “virtual object.” 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The glove is constructed with a series of sensors that detect hand and finger motions.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7/20</a:t>
            </a:r>
            <a:endParaRPr lang="en-US" sz="1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33750"/>
            <a:ext cx="5886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Input Devices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143999" cy="3581400"/>
          </a:xfrm>
        </p:spPr>
        <p:txBody>
          <a:bodyPr>
            <a:normAutofit lnSpcReduction="10000"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Digitizers</a:t>
            </a:r>
          </a:p>
          <a:p>
            <a:r>
              <a:rPr lang="en-US" sz="2000" dirty="0" smtClean="0"/>
              <a:t>A common device for drawing, painting, or interactively selecting positions is a</a:t>
            </a:r>
          </a:p>
          <a:p>
            <a:pPr>
              <a:buNone/>
            </a:pPr>
            <a:r>
              <a:rPr lang="en-US" sz="2000" b="1" dirty="0" smtClean="0"/>
              <a:t>     digitizer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These devices can be designed to input coordinate </a:t>
            </a:r>
          </a:p>
          <a:p>
            <a:pPr>
              <a:buNone/>
            </a:pPr>
            <a:r>
              <a:rPr lang="en-US" sz="2000" dirty="0" smtClean="0"/>
              <a:t>       values in either a 2D or a 3D space.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000" dirty="0" smtClean="0"/>
              <a:t>One type of digitizer is the </a:t>
            </a:r>
            <a:r>
              <a:rPr lang="en-US" sz="2000" b="1" dirty="0" smtClean="0"/>
              <a:t>graphics tablet </a:t>
            </a:r>
          </a:p>
          <a:p>
            <a:pPr>
              <a:buNone/>
            </a:pPr>
            <a:r>
              <a:rPr lang="en-US" sz="2100" dirty="0" smtClean="0"/>
              <a:t>      (also referred to as </a:t>
            </a:r>
            <a:r>
              <a:rPr lang="en-US" sz="2000" b="1" dirty="0" smtClean="0"/>
              <a:t>a data tablet</a:t>
            </a:r>
            <a:r>
              <a:rPr lang="en-US" sz="2100" dirty="0" smtClean="0"/>
              <a:t>),</a:t>
            </a:r>
            <a:r>
              <a:rPr lang="en-US" sz="2000" b="1" i="1" dirty="0" smtClean="0"/>
              <a:t> </a:t>
            </a:r>
            <a:r>
              <a:rPr lang="en-US" sz="2000" dirty="0" smtClean="0"/>
              <a:t>which is used </a:t>
            </a:r>
          </a:p>
          <a:p>
            <a:pPr>
              <a:buNone/>
            </a:pPr>
            <a:r>
              <a:rPr lang="en-US" sz="2000" dirty="0" smtClean="0"/>
              <a:t>      to input two-dimensional coordinates by activating </a:t>
            </a:r>
          </a:p>
          <a:p>
            <a:pPr>
              <a:buNone/>
            </a:pPr>
            <a:r>
              <a:rPr lang="en-US" sz="2000" dirty="0" smtClean="0"/>
              <a:t>      a hand cursor .</a:t>
            </a:r>
          </a:p>
          <a:p>
            <a:pPr marL="476250" indent="-476250">
              <a:lnSpc>
                <a:spcPct val="9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686801" y="4897279"/>
            <a:ext cx="45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8/20</a:t>
            </a:r>
            <a:endParaRPr lang="en-US" sz="1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1455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837</Words>
  <Application>Microsoft Office PowerPoint</Application>
  <PresentationFormat>On-screen Show (16:9)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Computer Graphics</vt:lpstr>
      <vt:lpstr>Chapter 1</vt:lpstr>
      <vt:lpstr>Input Devices</vt:lpstr>
      <vt:lpstr>Input Devices</vt:lpstr>
      <vt:lpstr>Input Devices</vt:lpstr>
      <vt:lpstr>Input Devices</vt:lpstr>
      <vt:lpstr>Input Devices</vt:lpstr>
      <vt:lpstr>Input Devices</vt:lpstr>
      <vt:lpstr>Input Devices</vt:lpstr>
      <vt:lpstr>Input Devices</vt:lpstr>
      <vt:lpstr>Input Devices</vt:lpstr>
      <vt:lpstr>Input Devices</vt:lpstr>
      <vt:lpstr>Input Devices</vt:lpstr>
      <vt:lpstr>Video Display Devices</vt:lpstr>
      <vt:lpstr>Video Display Devices</vt:lpstr>
      <vt:lpstr>Video Display Devices</vt:lpstr>
      <vt:lpstr>Video Display Devices</vt:lpstr>
      <vt:lpstr>Video Display Devices</vt:lpstr>
      <vt:lpstr>Video Display Devices</vt:lpstr>
      <vt:lpstr>Video Display Devices</vt:lpstr>
      <vt:lpstr>Video Display Devices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meto</cp:lastModifiedBy>
  <cp:revision>296</cp:revision>
  <dcterms:created xsi:type="dcterms:W3CDTF">2013-08-21T19:17:07Z</dcterms:created>
  <dcterms:modified xsi:type="dcterms:W3CDTF">2018-10-09T02:17:36Z</dcterms:modified>
</cp:coreProperties>
</file>